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71" r:id="rId2"/>
    <p:sldId id="259" r:id="rId3"/>
    <p:sldId id="272" r:id="rId4"/>
    <p:sldId id="276" r:id="rId5"/>
    <p:sldId id="288" r:id="rId6"/>
    <p:sldId id="273" r:id="rId7"/>
    <p:sldId id="278" r:id="rId8"/>
    <p:sldId id="277" r:id="rId9"/>
    <p:sldId id="279" r:id="rId10"/>
    <p:sldId id="280" r:id="rId11"/>
    <p:sldId id="286" r:id="rId12"/>
    <p:sldId id="282" r:id="rId13"/>
    <p:sldId id="287" r:id="rId14"/>
    <p:sldId id="283" r:id="rId15"/>
    <p:sldId id="2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8725"/>
    <a:srgbClr val="93C33B"/>
    <a:srgbClr val="000000"/>
    <a:srgbClr val="648825"/>
    <a:srgbClr val="FF0066"/>
    <a:srgbClr val="E1EFC7"/>
    <a:srgbClr val="98C93D"/>
    <a:srgbClr val="373838"/>
    <a:srgbClr val="79A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41" autoAdjust="0"/>
  </p:normalViewPr>
  <p:slideViewPr>
    <p:cSldViewPr snapToGrid="0">
      <p:cViewPr varScale="1">
        <p:scale>
          <a:sx n="118" d="100"/>
          <a:sy n="118" d="100"/>
        </p:scale>
        <p:origin x="174" y="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-309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CA9B8-74BC-42CC-8AD2-E73F5E847AA6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3F5EF-7B2D-436D-B831-F48ECB832F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7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32856" r="36" b="1820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 dist="50800" dir="5400000">
              <a:prstClr val="black">
                <a:alpha val="98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347" y="6319730"/>
            <a:ext cx="1902445" cy="3473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45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98C93D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01" y="284251"/>
            <a:ext cx="2326692" cy="6942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ubtitle 2"/>
          <p:cNvSpPr txBox="1">
            <a:spLocks/>
          </p:cNvSpPr>
          <p:nvPr userDrawn="1"/>
        </p:nvSpPr>
        <p:spPr>
          <a:xfrm>
            <a:off x="270628" y="6319731"/>
            <a:ext cx="4869403" cy="4112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35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35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35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530092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zastavki.com/pictures/2560x1600/2009/Nature_Forest_The_road_through_the_national_park_017408_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7" b="13833"/>
          <a:stretch/>
        </p:blipFill>
        <p:spPr bwMode="auto">
          <a:xfrm>
            <a:off x="0" y="2293258"/>
            <a:ext cx="12192000" cy="4601028"/>
          </a:xfrm>
          <a:prstGeom prst="rect">
            <a:avLst/>
          </a:prstGeom>
          <a:noFill/>
          <a:effectLst>
            <a:innerShdw blurRad="12700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469" y="6319730"/>
            <a:ext cx="1828324" cy="333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itle 1"/>
          <p:cNvSpPr>
            <a:spLocks noGrp="1"/>
          </p:cNvSpPr>
          <p:nvPr>
            <p:ph type="ctrTitle" hasCustomPrompt="1"/>
          </p:nvPr>
        </p:nvSpPr>
        <p:spPr>
          <a:xfrm>
            <a:off x="270628" y="285430"/>
            <a:ext cx="9033029" cy="919232"/>
          </a:xfrm>
        </p:spPr>
        <p:txBody>
          <a:bodyPr anchor="b"/>
          <a:lstStyle>
            <a:lvl1pPr algn="l">
              <a:defRPr sz="45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Title</a:t>
            </a: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0628" y="1208302"/>
            <a:ext cx="9033029" cy="37351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98C93D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101" y="382867"/>
            <a:ext cx="2326692" cy="694277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2239990"/>
            <a:ext cx="12192000" cy="0"/>
          </a:xfrm>
          <a:prstGeom prst="line">
            <a:avLst/>
          </a:prstGeom>
          <a:ln w="31750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Subtitle 2"/>
          <p:cNvSpPr txBox="1">
            <a:spLocks/>
          </p:cNvSpPr>
          <p:nvPr userDrawn="1"/>
        </p:nvSpPr>
        <p:spPr>
          <a:xfrm>
            <a:off x="270628" y="6319731"/>
            <a:ext cx="4869403" cy="4112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35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Solutions for Today </a:t>
            </a:r>
            <a:r>
              <a:rPr lang="en-US" sz="1350" b="1" i="0" kern="12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+mn-ea"/>
                <a:cs typeface="+mn-cs"/>
              </a:rPr>
              <a:t>| </a:t>
            </a:r>
            <a:r>
              <a:rPr lang="en-US" sz="1350" b="1" i="0" baseline="0" dirty="0">
                <a:solidFill>
                  <a:schemeClr val="bg1"/>
                </a:solidFill>
                <a:latin typeface="Garamond" panose="02020404030301010803" pitchFamily="18" charset="0"/>
              </a:rPr>
              <a:t>Options for Tomorrow</a:t>
            </a:r>
          </a:p>
        </p:txBody>
      </p:sp>
    </p:spTree>
    <p:extLst>
      <p:ext uri="{BB962C8B-B14F-4D97-AF65-F5344CB8AC3E}">
        <p14:creationId xmlns:p14="http://schemas.microsoft.com/office/powerpoint/2010/main" val="1987981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rtv21.tv/web/wp-content/uploads/2015/04/pylon3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7" t="752" r="3726" b="2198"/>
          <a:stretch/>
        </p:blipFill>
        <p:spPr bwMode="auto">
          <a:xfrm flipH="1">
            <a:off x="6030900" y="-1"/>
            <a:ext cx="6161101" cy="6858001"/>
          </a:xfrm>
          <a:prstGeom prst="rect">
            <a:avLst/>
          </a:prstGeom>
          <a:noFill/>
          <a:effectLst>
            <a:innerShdw blurRad="1270000">
              <a:prstClr val="black">
                <a:alpha val="65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221942" y="1202262"/>
            <a:ext cx="5557423" cy="2387600"/>
          </a:xfrm>
        </p:spPr>
        <p:txBody>
          <a:bodyPr anchor="b"/>
          <a:lstStyle>
            <a:lvl1pPr algn="ctr">
              <a:defRPr sz="45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 Title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942" y="3681937"/>
            <a:ext cx="5557423" cy="1655762"/>
          </a:xfrm>
        </p:spPr>
        <p:txBody>
          <a:bodyPr/>
          <a:lstStyle>
            <a:lvl1pPr marL="0" indent="0" algn="ctr">
              <a:buNone/>
              <a:defRPr sz="1800" b="0">
                <a:solidFill>
                  <a:srgbClr val="373838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Cover 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17" y="5521635"/>
            <a:ext cx="2326692" cy="694277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 flipH="1">
            <a:off x="53265" y="-9526"/>
            <a:ext cx="70560" cy="6858001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Rectangle 27"/>
          <p:cNvSpPr/>
          <p:nvPr userDrawn="1"/>
        </p:nvSpPr>
        <p:spPr>
          <a:xfrm rot="5400000">
            <a:off x="8554376" y="3220380"/>
            <a:ext cx="1114146" cy="6161100"/>
          </a:xfrm>
          <a:prstGeom prst="rect">
            <a:avLst/>
          </a:prstGeom>
          <a:gradFill flip="none" rotWithShape="1">
            <a:gsLst>
              <a:gs pos="0">
                <a:srgbClr val="373838">
                  <a:alpha val="0"/>
                </a:srgbClr>
              </a:gs>
              <a:gs pos="100000">
                <a:srgbClr val="000000">
                  <a:alpha val="37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139" y="6338657"/>
            <a:ext cx="1828324" cy="3337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6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fricabriefing.org/wp-content/uploads/2015/06/powerline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" r="36" b="18098"/>
          <a:stretch/>
        </p:blipFill>
        <p:spPr bwMode="auto">
          <a:xfrm>
            <a:off x="0" y="-1"/>
            <a:ext cx="12192000" cy="6958633"/>
          </a:xfrm>
          <a:prstGeom prst="rect">
            <a:avLst/>
          </a:prstGeom>
          <a:noFill/>
          <a:effectLst>
            <a:innerShdw blurRad="127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 Single Corner Rectangle 14"/>
          <p:cNvSpPr/>
          <p:nvPr userDrawn="1"/>
        </p:nvSpPr>
        <p:spPr>
          <a:xfrm>
            <a:off x="127252" y="595084"/>
            <a:ext cx="8606971" cy="3759200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647060" y="946591"/>
            <a:ext cx="7567352" cy="1697057"/>
          </a:xfrm>
        </p:spPr>
        <p:txBody>
          <a:bodyPr anchor="b"/>
          <a:lstStyle>
            <a:lvl1pPr algn="ctr">
              <a:defRPr sz="45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Cover Longer Title</a:t>
            </a:r>
          </a:p>
        </p:txBody>
      </p:sp>
      <p:sp>
        <p:nvSpPr>
          <p:cNvPr id="2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7060" y="2745244"/>
            <a:ext cx="7567352" cy="954616"/>
          </a:xfrm>
        </p:spPr>
        <p:txBody>
          <a:bodyPr>
            <a:noAutofit/>
          </a:bodyPr>
          <a:lstStyle>
            <a:lvl1pPr marL="0" indent="0" algn="ctr">
              <a:buNone/>
              <a:defRPr sz="2400" b="0" baseline="0">
                <a:solidFill>
                  <a:srgbClr val="373838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Cover Super-Long Subtitle with Names, Places, and Technologies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2" y="6329779"/>
            <a:ext cx="1853031" cy="338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ound Single Corner Rectangle 7"/>
          <p:cNvSpPr/>
          <p:nvPr userDrawn="1"/>
        </p:nvSpPr>
        <p:spPr>
          <a:xfrm flipH="1">
            <a:off x="8672076" y="5056094"/>
            <a:ext cx="3389707" cy="1192307"/>
          </a:xfrm>
          <a:prstGeom prst="round1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855" y="5255534"/>
            <a:ext cx="2874148" cy="85763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2132230" y="5056093"/>
            <a:ext cx="60959" cy="1192308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 userDrawn="1"/>
        </p:nvSpPr>
        <p:spPr>
          <a:xfrm flipH="1">
            <a:off x="-1" y="595084"/>
            <a:ext cx="65107" cy="3759200"/>
          </a:xfrm>
          <a:prstGeom prst="rect">
            <a:avLst/>
          </a:prstGeom>
          <a:gradFill flip="none" rotWithShape="1">
            <a:gsLst>
              <a:gs pos="0">
                <a:srgbClr val="98C93D"/>
              </a:gs>
              <a:gs pos="100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41652" y="2729607"/>
            <a:ext cx="6778171" cy="15639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72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2" y="753618"/>
            <a:ext cx="9858375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9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260268"/>
            <a:ext cx="11580921" cy="466737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29" y="799020"/>
            <a:ext cx="11580921" cy="352571"/>
          </a:xfrm>
        </p:spPr>
        <p:txBody>
          <a:bodyPr>
            <a:noAutofit/>
          </a:bodyPr>
          <a:lstStyle>
            <a:lvl1pPr marL="0" indent="0" algn="l">
              <a:buNone/>
              <a:defRPr sz="1350" b="0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114" y="260268"/>
            <a:ext cx="1630037" cy="486484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3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372218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7" y="6359239"/>
            <a:ext cx="1703332" cy="3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36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 userDrawn="1"/>
        </p:nvCxnSpPr>
        <p:spPr>
          <a:xfrm>
            <a:off x="0" y="1176950"/>
            <a:ext cx="12192000" cy="0"/>
          </a:xfrm>
          <a:prstGeom prst="line">
            <a:avLst/>
          </a:prstGeom>
          <a:ln w="222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29" y="1544980"/>
            <a:ext cx="11580921" cy="4010336"/>
          </a:xfrm>
        </p:spPr>
        <p:txBody>
          <a:bodyPr/>
          <a:lstStyle>
            <a:lvl1pPr>
              <a:defRPr b="1">
                <a:latin typeface="Garamond" panose="02020404030301010803" pitchFamily="18" charset="0"/>
              </a:defRPr>
            </a:lvl1pPr>
            <a:lvl2pPr>
              <a:defRPr>
                <a:latin typeface="Garamond" panose="02020404030301010803" pitchFamily="18" charset="0"/>
              </a:defRPr>
            </a:lvl2pPr>
            <a:lvl3pPr>
              <a:defRPr>
                <a:latin typeface="Garamond" panose="02020404030301010803" pitchFamily="18" charset="0"/>
              </a:defRPr>
            </a:lvl3pPr>
            <a:lvl4pPr>
              <a:defRPr>
                <a:latin typeface="Garamond" panose="02020404030301010803" pitchFamily="18" charset="0"/>
              </a:defRPr>
            </a:lvl4pPr>
            <a:lvl5pPr>
              <a:defRPr>
                <a:latin typeface="Garamond" panose="020204040303010108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000" y="260264"/>
            <a:ext cx="2144787" cy="640111"/>
          </a:xfrm>
          <a:prstGeom prst="rect">
            <a:avLst/>
          </a:prstGeom>
        </p:spPr>
      </p:pic>
      <p:sp>
        <p:nvSpPr>
          <p:cNvPr id="51" name="Rectangle 50"/>
          <p:cNvSpPr/>
          <p:nvPr userDrawn="1"/>
        </p:nvSpPr>
        <p:spPr>
          <a:xfrm>
            <a:off x="0" y="6258757"/>
            <a:ext cx="12192000" cy="517000"/>
          </a:xfrm>
          <a:prstGeom prst="rect">
            <a:avLst/>
          </a:prstGeom>
          <a:gradFill flip="none" rotWithShape="1">
            <a:gsLst>
              <a:gs pos="44000">
                <a:srgbClr val="98C93D"/>
              </a:gs>
              <a:gs pos="100000">
                <a:srgbClr val="64872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Rectangle 51"/>
          <p:cNvSpPr/>
          <p:nvPr userDrawn="1"/>
        </p:nvSpPr>
        <p:spPr>
          <a:xfrm rot="5400000" flipH="1">
            <a:off x="6073143" y="74801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3" name="Rectangle 52"/>
          <p:cNvSpPr/>
          <p:nvPr userDrawn="1"/>
        </p:nvSpPr>
        <p:spPr>
          <a:xfrm>
            <a:off x="11448581" y="6350000"/>
            <a:ext cx="372218" cy="30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chemeClr val="bg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83" b="-5834"/>
          <a:stretch/>
        </p:blipFill>
        <p:spPr>
          <a:xfrm>
            <a:off x="270625" y="6377170"/>
            <a:ext cx="1726043" cy="3235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8000"/>
              </a:prstClr>
            </a:outerShdw>
          </a:effectLst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70629" y="146035"/>
            <a:ext cx="8810273" cy="985515"/>
          </a:xfrm>
        </p:spPr>
        <p:txBody>
          <a:bodyPr anchor="b">
            <a:normAutofit/>
          </a:bodyPr>
          <a:lstStyle>
            <a:lvl1pPr algn="l">
              <a:defRPr sz="27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  <a:br>
              <a:rPr lang="en-US" dirty="0"/>
            </a:br>
            <a:r>
              <a:rPr lang="en-US" dirty="0"/>
              <a:t>Two Lines</a:t>
            </a:r>
          </a:p>
        </p:txBody>
      </p:sp>
    </p:spTree>
    <p:extLst>
      <p:ext uri="{BB962C8B-B14F-4D97-AF65-F5344CB8AC3E}">
        <p14:creationId xmlns:p14="http://schemas.microsoft.com/office/powerpoint/2010/main" val="1978112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 rot="5400000" flipH="1">
            <a:off x="6073143" y="208378"/>
            <a:ext cx="45719" cy="12192000"/>
          </a:xfrm>
          <a:prstGeom prst="rect">
            <a:avLst/>
          </a:prstGeom>
          <a:gradFill flip="none" rotWithShape="1">
            <a:gsLst>
              <a:gs pos="100000">
                <a:srgbClr val="648725"/>
              </a:gs>
              <a:gs pos="37000">
                <a:srgbClr val="98C93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11448581" y="6407238"/>
            <a:ext cx="372218" cy="300082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fld id="{BD1BBCF7-C2B2-490C-A676-4763179728A4}" type="slidenum">
              <a:rPr lang="en-US" sz="1350" b="1" smtClean="0">
                <a:solidFill>
                  <a:srgbClr val="373838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350" dirty="0">
              <a:solidFill>
                <a:srgbClr val="373838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98" b="-7124"/>
          <a:stretch/>
        </p:blipFill>
        <p:spPr>
          <a:xfrm>
            <a:off x="270625" y="6435578"/>
            <a:ext cx="1717835" cy="323222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8" name="Title 1"/>
          <p:cNvSpPr>
            <a:spLocks noGrp="1"/>
          </p:cNvSpPr>
          <p:nvPr>
            <p:ph type="ctrTitle" hasCustomPrompt="1"/>
          </p:nvPr>
        </p:nvSpPr>
        <p:spPr>
          <a:xfrm>
            <a:off x="270630" y="251390"/>
            <a:ext cx="5317372" cy="600980"/>
          </a:xfrm>
        </p:spPr>
        <p:txBody>
          <a:bodyPr anchor="b">
            <a:normAutofit/>
          </a:bodyPr>
          <a:lstStyle>
            <a:lvl1pPr algn="l">
              <a:defRPr sz="3000" b="1">
                <a:solidFill>
                  <a:srgbClr val="373838"/>
                </a:solidFill>
              </a:defRPr>
            </a:lvl1pPr>
          </a:lstStyle>
          <a:p>
            <a:r>
              <a:rPr lang="en-US" dirty="0"/>
              <a:t>Master Page Title 1</a:t>
            </a:r>
          </a:p>
        </p:txBody>
      </p:sp>
      <p:sp>
        <p:nvSpPr>
          <p:cNvPr id="29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70630" y="878777"/>
            <a:ext cx="5317372" cy="373510"/>
          </a:xfrm>
        </p:spPr>
        <p:txBody>
          <a:bodyPr>
            <a:noAutofit/>
          </a:bodyPr>
          <a:lstStyle>
            <a:lvl1pPr marL="0" indent="0" algn="l">
              <a:buNone/>
              <a:defRPr sz="1350" b="1">
                <a:solidFill>
                  <a:srgbClr val="373838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Master Page Subtitle</a:t>
            </a: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955"/>
          <a:stretch/>
        </p:blipFill>
        <p:spPr>
          <a:xfrm>
            <a:off x="9374715" y="251392"/>
            <a:ext cx="2511768" cy="7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8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82809-195B-4C71-AF45-AF8015062DE4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BBCF7-C2B2-490C-A676-4763179728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8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2" r:id="rId2"/>
    <p:sldLayoutId id="2147483649" r:id="rId3"/>
    <p:sldLayoutId id="2147483660" r:id="rId4"/>
    <p:sldLayoutId id="2147483661" r:id="rId5"/>
    <p:sldLayoutId id="2147483670" r:id="rId6"/>
    <p:sldLayoutId id="2147483671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rgbClr val="373838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373838"/>
          </a:solidFill>
          <a:latin typeface="Garamond" panose="020204040303010108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hyperlink" Target="http://www.netl.doe.gov/research/coal/crosscutting/publications" TargetMode="External"/><Relationship Id="rId2" Type="http://schemas.openxmlformats.org/officeDocument/2006/relationships/hyperlink" Target="http://www.netl.doe.gov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fe.doe.gov/" TargetMode="External"/><Relationship Id="rId5" Type="http://schemas.openxmlformats.org/officeDocument/2006/relationships/hyperlink" Target="http://www.netl.doe.gov/research/coal/crosscutting/project-information" TargetMode="External"/><Relationship Id="rId4" Type="http://schemas.openxmlformats.org/officeDocument/2006/relationships/hyperlink" Target="http://www.netl.doe.gov/research/coal/crosscutti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mailto:Robert.Romanosky@netl.doe.gov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26971" y="1071323"/>
            <a:ext cx="6774772" cy="689424"/>
          </a:xfrm>
        </p:spPr>
        <p:txBody>
          <a:bodyPr>
            <a:normAutofit fontScale="90000"/>
          </a:bodyPr>
          <a:lstStyle/>
          <a:p>
            <a:r>
              <a:rPr lang="en-US" dirty="0"/>
              <a:t>Fossil Energy </a:t>
            </a:r>
            <a:br>
              <a:rPr lang="en-US" dirty="0"/>
            </a:br>
            <a:r>
              <a:rPr lang="en-US" dirty="0"/>
              <a:t>Crosscutting Research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713023" y="1908529"/>
            <a:ext cx="3176650" cy="21583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solidFill>
                  <a:srgbClr val="98C93D"/>
                </a:solidFill>
                <a:latin typeface="Garamond" panose="020204040303010108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373838"/>
                </a:solidFill>
                <a:latin typeface="Garamond" panose="020204040303010108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b="1" dirty="0">
                <a:solidFill>
                  <a:srgbClr val="373838"/>
                </a:solidFill>
                <a:latin typeface="Century Gothic" panose="020B0502020202020204" pitchFamily="34" charset="0"/>
              </a:rPr>
              <a:t>November 9, 2016</a:t>
            </a:r>
          </a:p>
        </p:txBody>
      </p:sp>
    </p:spTree>
    <p:extLst>
      <p:ext uri="{BB962C8B-B14F-4D97-AF65-F5344CB8AC3E}">
        <p14:creationId xmlns:p14="http://schemas.microsoft.com/office/powerpoint/2010/main" val="1904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6577" y="105490"/>
            <a:ext cx="9807547" cy="744761"/>
          </a:xfrm>
        </p:spPr>
        <p:txBody>
          <a:bodyPr>
            <a:noAutofit/>
          </a:bodyPr>
          <a:lstStyle/>
          <a:p>
            <a:r>
              <a:rPr lang="en-US" dirty="0"/>
              <a:t>Simulation-Based Engineering </a:t>
            </a:r>
            <a:r>
              <a:rPr lang="en-US" dirty="0" smtClean="0"/>
              <a:t>for</a:t>
            </a:r>
            <a:r>
              <a:rPr lang="en-US" dirty="0"/>
              <a:t> </a:t>
            </a:r>
            <a:r>
              <a:rPr lang="en-US" dirty="0" smtClean="0"/>
              <a:t>Technology </a:t>
            </a:r>
            <a:r>
              <a:rPr lang="en-US" dirty="0"/>
              <a:t>Development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3639"/>
          <a:stretch/>
        </p:blipFill>
        <p:spPr>
          <a:xfrm>
            <a:off x="1149068" y="784927"/>
            <a:ext cx="9696760" cy="547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85" y="1335186"/>
            <a:ext cx="3366034" cy="469338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61123" y="856476"/>
            <a:ext cx="8023932" cy="545531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Advanced / Novel </a:t>
            </a:r>
            <a:r>
              <a:rPr lang="en-US" sz="2400" dirty="0"/>
              <a:t>Heat Transfer and Cooling Systems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700" dirty="0" smtClean="0"/>
              <a:t>Wet</a:t>
            </a:r>
            <a:r>
              <a:rPr lang="en-US" sz="1700" dirty="0"/>
              <a:t>, Dry, Hybrid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700" dirty="0" smtClean="0"/>
              <a:t>Incremental </a:t>
            </a:r>
            <a:r>
              <a:rPr lang="en-US" sz="1700" dirty="0"/>
              <a:t>&amp; Step Change Improvements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700" dirty="0" smtClean="0"/>
              <a:t>Advanced </a:t>
            </a:r>
            <a:r>
              <a:rPr lang="en-US" sz="1700" dirty="0"/>
              <a:t>Manufacturing of </a:t>
            </a:r>
            <a:r>
              <a:rPr lang="en-US" sz="1700" dirty="0" err="1"/>
              <a:t>Recuperators</a:t>
            </a:r>
            <a:r>
              <a:rPr lang="en-US" sz="1700" dirty="0"/>
              <a:t> for Combustion Turbines</a:t>
            </a:r>
          </a:p>
          <a:p>
            <a:r>
              <a:rPr lang="en-US" sz="2400" dirty="0"/>
              <a:t>Water Treatment and Reuse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700" dirty="0" smtClean="0"/>
              <a:t>Economic Pathways for </a:t>
            </a:r>
            <a:r>
              <a:rPr lang="en-US" sz="1700" dirty="0"/>
              <a:t>Zero Liquid Discharge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700" dirty="0" smtClean="0"/>
              <a:t>Treatment </a:t>
            </a:r>
            <a:r>
              <a:rPr lang="en-US" sz="1700" dirty="0"/>
              <a:t>of high TDS Waters (promote greater Water Reuse </a:t>
            </a:r>
            <a:r>
              <a:rPr lang="en-US" sz="1700" dirty="0" smtClean="0"/>
              <a:t>- collaboration </a:t>
            </a:r>
            <a:r>
              <a:rPr lang="en-US" sz="1700" dirty="0"/>
              <a:t>with </a:t>
            </a:r>
            <a:r>
              <a:rPr lang="en-US" sz="1700" dirty="0" smtClean="0"/>
              <a:t>CS)</a:t>
            </a:r>
            <a:endParaRPr lang="en-US" sz="1700" dirty="0"/>
          </a:p>
          <a:p>
            <a:r>
              <a:rPr lang="en-US" sz="2400" dirty="0"/>
              <a:t>Process Efficiency and Heat Utilization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700" dirty="0"/>
              <a:t>Pathways for produce more power per unit of water withdrawn, consumed, and treated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700" dirty="0"/>
              <a:t>Utilization of Low-Grade </a:t>
            </a:r>
            <a:r>
              <a:rPr lang="en-US" sz="1700" dirty="0" smtClean="0"/>
              <a:t>Heat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700" dirty="0" smtClean="0"/>
              <a:t>Bottoming </a:t>
            </a:r>
            <a:r>
              <a:rPr lang="en-US" sz="1700" dirty="0"/>
              <a:t>Cycles</a:t>
            </a:r>
          </a:p>
          <a:p>
            <a:r>
              <a:rPr lang="en-US" sz="2400" dirty="0"/>
              <a:t>Data, Modeling and Analysis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700" dirty="0" smtClean="0"/>
              <a:t>Tools </a:t>
            </a:r>
            <a:r>
              <a:rPr lang="en-US" sz="1700" dirty="0"/>
              <a:t>to enable regional and plant level decision making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700" dirty="0" smtClean="0"/>
              <a:t>Develop </a:t>
            </a:r>
            <a:r>
              <a:rPr lang="en-US" sz="1700" dirty="0"/>
              <a:t>a National Water Atlas</a:t>
            </a:r>
          </a:p>
          <a:p>
            <a:r>
              <a:rPr lang="en-US" sz="2400" dirty="0"/>
              <a:t>Breakthrough or Out of the Box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en-US" sz="1700" dirty="0"/>
              <a:t>Low / No water FE based Systems</a:t>
            </a:r>
            <a:r>
              <a:rPr lang="en-US" sz="1700" dirty="0" smtClean="0"/>
              <a:t>, Distributed </a:t>
            </a:r>
            <a:r>
              <a:rPr lang="en-US" sz="1700" dirty="0"/>
              <a:t>Generation</a:t>
            </a:r>
            <a:r>
              <a:rPr lang="en-US" sz="1700" dirty="0" smtClean="0"/>
              <a:t>, Grid </a:t>
            </a:r>
            <a:r>
              <a:rPr lang="en-US" sz="1700" dirty="0"/>
              <a:t>Upgrades</a:t>
            </a:r>
          </a:p>
        </p:txBody>
      </p:sp>
      <p:sp>
        <p:nvSpPr>
          <p:cNvPr id="5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Water Management Research Focus Areas</a:t>
            </a:r>
          </a:p>
        </p:txBody>
      </p:sp>
    </p:spTree>
    <p:extLst>
      <p:ext uri="{BB962C8B-B14F-4D97-AF65-F5344CB8AC3E}">
        <p14:creationId xmlns:p14="http://schemas.microsoft.com/office/powerpoint/2010/main" val="13893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30012" y="166485"/>
            <a:ext cx="8685691" cy="466737"/>
          </a:xfrm>
        </p:spPr>
        <p:txBody>
          <a:bodyPr>
            <a:noAutofit/>
          </a:bodyPr>
          <a:lstStyle/>
          <a:p>
            <a:r>
              <a:rPr lang="en-US" sz="3200" dirty="0"/>
              <a:t>Innovative Energy Concepts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74533" y="1376539"/>
            <a:ext cx="10309253" cy="500740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00" b="1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794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Garamond" panose="02020404030301010803" pitchFamily="18" charset="0"/>
              </a:rPr>
              <a:t>Transformative improvements in Electricity Generation and Delivery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System Studies to validate concepts and understand economics of the technologies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Recent Studies:</a:t>
            </a:r>
          </a:p>
          <a:p>
            <a:pPr lvl="1"/>
            <a:r>
              <a:rPr lang="en-US" sz="1900" b="1" dirty="0">
                <a:latin typeface="Garamond" panose="02020404030301010803" pitchFamily="18" charset="0"/>
              </a:rPr>
              <a:t>Direct Power Extraction</a:t>
            </a:r>
          </a:p>
          <a:p>
            <a:pPr lvl="1"/>
            <a:r>
              <a:rPr lang="en-US" sz="1900" b="1" dirty="0">
                <a:latin typeface="Garamond" panose="02020404030301010803" pitchFamily="18" charset="0"/>
              </a:rPr>
              <a:t>Thermoelectric Materials</a:t>
            </a:r>
          </a:p>
          <a:p>
            <a:pPr lvl="1"/>
            <a:r>
              <a:rPr lang="en-US" sz="1900" b="1" dirty="0">
                <a:latin typeface="Garamond" panose="02020404030301010803" pitchFamily="18" charset="0"/>
              </a:rPr>
              <a:t>Pulse Detonation/Pressure Wave Combustion</a:t>
            </a:r>
          </a:p>
          <a:p>
            <a:pPr lvl="1"/>
            <a:r>
              <a:rPr lang="en-US" sz="1900" b="1" dirty="0">
                <a:latin typeface="Garamond" panose="02020404030301010803" pitchFamily="18" charset="0"/>
              </a:rPr>
              <a:t>Plant Flexibility Concepts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Conduct basic research to develop &amp; validate computational tools</a:t>
            </a:r>
          </a:p>
          <a:p>
            <a:r>
              <a:rPr lang="en-US" sz="2400" dirty="0">
                <a:latin typeface="Garamond" panose="02020404030301010803" pitchFamily="18" charset="0"/>
              </a:rPr>
              <a:t>Expand basic research to improve critical components for technology to reach potential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122" y="2379058"/>
            <a:ext cx="3014362" cy="197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ubtitle 3"/>
          <p:cNvSpPr>
            <a:spLocks noGrp="1"/>
          </p:cNvSpPr>
          <p:nvPr>
            <p:ph type="subTitle" idx="13"/>
          </p:nvPr>
        </p:nvSpPr>
        <p:spPr>
          <a:xfrm>
            <a:off x="330011" y="828595"/>
            <a:ext cx="10027794" cy="352571"/>
          </a:xfrm>
        </p:spPr>
        <p:txBody>
          <a:bodyPr/>
          <a:lstStyle/>
          <a:p>
            <a:r>
              <a:rPr lang="en-US" sz="2400" dirty="0"/>
              <a:t>Incubator to Enable Advanced Transformative Technologies</a:t>
            </a:r>
          </a:p>
        </p:txBody>
      </p:sp>
    </p:spTree>
    <p:extLst>
      <p:ext uri="{BB962C8B-B14F-4D97-AF65-F5344CB8AC3E}">
        <p14:creationId xmlns:p14="http://schemas.microsoft.com/office/powerpoint/2010/main" val="17785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5915" y="727005"/>
            <a:ext cx="10600566" cy="5745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University Coal Research (UCR)</a:t>
            </a:r>
          </a:p>
          <a:p>
            <a:pPr marL="339725" lvl="1" indent="-339725"/>
            <a:r>
              <a:rPr lang="en-US" sz="1900" dirty="0"/>
              <a:t>Sustain a national university program of fossil energy research that focuses on innovative and fundamental investigations pertinent to fossil fuel conversion and utilization</a:t>
            </a:r>
          </a:p>
          <a:p>
            <a:pPr marL="339725" lvl="1" indent="-339725"/>
            <a:r>
              <a:rPr lang="en-US" sz="1900" dirty="0"/>
              <a:t>Provide a future supply of scientists and engineers through research exposure in clean energy fossil technologies</a:t>
            </a:r>
          </a:p>
          <a:p>
            <a:pPr marL="339725" lvl="1" indent="-339725"/>
            <a:r>
              <a:rPr lang="en-US" sz="1900" dirty="0"/>
              <a:t>Improve our fundamental scientific and technical understanding of chemical and physical processes involved in the conversion and utilization of fossil fuels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dirty="0"/>
              <a:t>Historically Black Colleges &amp; Universities and Other Minority Institutions</a:t>
            </a:r>
          </a:p>
          <a:p>
            <a:pPr marL="339725" lvl="1" indent="-339725"/>
            <a:r>
              <a:rPr lang="en-US" sz="1900" dirty="0"/>
              <a:t>Provide and promote opportunities for HBCU/OMI in science and engineering.</a:t>
            </a:r>
          </a:p>
          <a:p>
            <a:pPr marL="339725" lvl="1" indent="-339725"/>
            <a:r>
              <a:rPr lang="en-US" sz="1900" dirty="0"/>
              <a:t>Foster private sector participation and interaction with HBCU/OMI in fossil energy­ related programs.</a:t>
            </a:r>
          </a:p>
          <a:p>
            <a:pPr marL="339725" lvl="1" indent="-339725"/>
            <a:r>
              <a:rPr lang="en-US" sz="1900" dirty="0"/>
              <a:t>Provide a forum to facilitate technology transfer, strengthen educational training, and develop/enhance the research infrastructure capabilities of HBCU/OMI.</a:t>
            </a:r>
          </a:p>
        </p:txBody>
      </p:sp>
      <p:sp>
        <p:nvSpPr>
          <p:cNvPr id="5" name="Title 2"/>
          <p:cNvSpPr>
            <a:spLocks noGrp="1"/>
          </p:cNvSpPr>
          <p:nvPr>
            <p:ph type="ctrTitle"/>
          </p:nvPr>
        </p:nvSpPr>
        <p:spPr>
          <a:xfrm>
            <a:off x="283222" y="0"/>
            <a:ext cx="10121350" cy="752981"/>
          </a:xfrm>
        </p:spPr>
        <p:txBody>
          <a:bodyPr>
            <a:noAutofit/>
          </a:bodyPr>
          <a:lstStyle/>
          <a:p>
            <a:r>
              <a:rPr lang="en-US" sz="2800" dirty="0"/>
              <a:t>Educational Grant Programs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000" i="1" dirty="0"/>
              <a:t>Annual Solicitation for Fossil Energy Related Research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29" y="2816029"/>
            <a:ext cx="2555460" cy="1701768"/>
          </a:xfrm>
          <a:prstGeom prst="rect">
            <a:avLst/>
          </a:prstGeom>
          <a:ln w="19050">
            <a:solidFill>
              <a:srgbClr val="64872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93" y="2816029"/>
            <a:ext cx="2613636" cy="1701768"/>
          </a:xfrm>
          <a:prstGeom prst="rect">
            <a:avLst/>
          </a:prstGeom>
          <a:ln w="19050">
            <a:solidFill>
              <a:srgbClr val="64872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770" y="2816029"/>
            <a:ext cx="2836280" cy="1701768"/>
          </a:xfrm>
          <a:prstGeom prst="rect">
            <a:avLst/>
          </a:prstGeom>
          <a:ln w="12700">
            <a:solidFill>
              <a:srgbClr val="648725"/>
            </a:solidFill>
          </a:ln>
        </p:spPr>
      </p:pic>
    </p:spTree>
    <p:extLst>
      <p:ext uri="{BB962C8B-B14F-4D97-AF65-F5344CB8AC3E}">
        <p14:creationId xmlns:p14="http://schemas.microsoft.com/office/powerpoint/2010/main" val="364120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4155" y="177873"/>
            <a:ext cx="8685691" cy="466737"/>
          </a:xfrm>
        </p:spPr>
        <p:txBody>
          <a:bodyPr>
            <a:noAutofit/>
          </a:bodyPr>
          <a:lstStyle/>
          <a:p>
            <a:r>
              <a:rPr lang="en-US" sz="3200" dirty="0"/>
              <a:t>Useful Links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383891" y="971966"/>
            <a:ext cx="2895600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373838"/>
                </a:solidFill>
                <a:latin typeface="Times New Roman" pitchFamily="18" charset="0"/>
              </a:rPr>
              <a:t>NETL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hlinkClick r:id="rId2"/>
              </a:rPr>
              <a:t>www.netl.doe.gov</a:t>
            </a:r>
            <a:endParaRPr lang="en-US" sz="2000" b="1" dirty="0">
              <a:solidFill>
                <a:srgbClr val="FE9B03"/>
              </a:solidFill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35" y="1420489"/>
            <a:ext cx="3344238" cy="2540752"/>
          </a:xfrm>
          <a:prstGeom prst="rect">
            <a:avLst/>
          </a:prstGeom>
          <a:ln>
            <a:solidFill>
              <a:srgbClr val="373838"/>
            </a:solidFill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678068" y="3898405"/>
            <a:ext cx="4294775" cy="133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373838"/>
                </a:solidFill>
                <a:latin typeface="Times New Roman" pitchFamily="18" charset="0"/>
              </a:rPr>
              <a:t>Crosscutting Research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hlinkClick r:id="rId4"/>
              </a:rPr>
              <a:t>http://www.netl.doe.gov/research/coal/crosscutting</a:t>
            </a:r>
            <a:endParaRPr lang="en-US" sz="2000" b="1" dirty="0">
              <a:solidFill>
                <a:srgbClr val="FE9B03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44006" y="5082690"/>
            <a:ext cx="5777888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373838"/>
                </a:solidFill>
                <a:latin typeface="Times New Roman" pitchFamily="18" charset="0"/>
              </a:rPr>
              <a:t>Project Information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hlinkClick r:id="rId5"/>
              </a:rPr>
              <a:t>http://www.netl.doe.gov/research/coal/crosscutting/project-information</a:t>
            </a:r>
            <a:endParaRPr lang="en-US" sz="2000" b="1" dirty="0">
              <a:solidFill>
                <a:srgbClr val="FE9B03"/>
              </a:solidFill>
              <a:latin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908562" y="1300174"/>
            <a:ext cx="4068762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373838"/>
                </a:solidFill>
                <a:latin typeface="Times New Roman" pitchFamily="18" charset="0"/>
              </a:rPr>
              <a:t>Office of Fossil Energy</a:t>
            </a:r>
            <a:r>
              <a:rPr lang="en-US" sz="2000" b="1" dirty="0">
                <a:solidFill>
                  <a:srgbClr val="FE9B03"/>
                </a:solidFill>
                <a:latin typeface="Times New Roman" pitchFamily="18" charset="0"/>
              </a:rPr>
              <a:t/>
            </a:r>
            <a:br>
              <a:rPr lang="en-US" sz="2000" b="1" dirty="0">
                <a:solidFill>
                  <a:srgbClr val="FE9B03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hlinkClick r:id="rId6"/>
              </a:rPr>
              <a:t>www.fe.doe.gov</a:t>
            </a: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357201" y="3363790"/>
            <a:ext cx="3241231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rgbClr val="373838"/>
                </a:solidFill>
                <a:latin typeface="Times New Roman" pitchFamily="18" charset="0"/>
              </a:rPr>
              <a:t>Project Portfolios/Publications</a:t>
            </a: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hlinkClick r:id="rId7"/>
              </a:rPr>
              <a:t>http://www.netl.doe.gov/research/coal/crosscutting/publications</a:t>
            </a:r>
            <a:endParaRPr lang="en-US" sz="2000" b="1" dirty="0">
              <a:solidFill>
                <a:srgbClr val="FE9B03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9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02179" y="162351"/>
            <a:ext cx="8685691" cy="466737"/>
          </a:xfrm>
        </p:spPr>
        <p:txBody>
          <a:bodyPr>
            <a:noAutofit/>
          </a:bodyPr>
          <a:lstStyle/>
          <a:p>
            <a:r>
              <a:rPr lang="en-US" sz="3200" dirty="0"/>
              <a:t>Contact Information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37265" y="1276649"/>
            <a:ext cx="3775606" cy="11049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algn="ctr">
            <a:solidFill>
              <a:srgbClr val="648725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40000"/>
              </a:spcBef>
            </a:pPr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Robert R. Romanosky</a:t>
            </a:r>
          </a:p>
          <a:p>
            <a:pPr eaLnBrk="0" hangingPunct="0"/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304-285-4721</a:t>
            </a:r>
          </a:p>
          <a:p>
            <a:pPr eaLnBrk="0" hangingPunct="0"/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  <a:hlinkClick r:id="rId2"/>
              </a:rPr>
              <a:t>Robert.Romanosky@netl.doe.gov</a:t>
            </a:r>
            <a:endParaRPr lang="en-US" b="1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798861" y="1276649"/>
            <a:ext cx="3672941" cy="11049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algn="ctr">
            <a:solidFill>
              <a:srgbClr val="648725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40000"/>
              </a:spcBef>
            </a:pPr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Richard Dunst</a:t>
            </a:r>
          </a:p>
          <a:p>
            <a:pPr eaLnBrk="0" hangingPunct="0"/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</a:rPr>
              <a:t>412-386-6694</a:t>
            </a:r>
          </a:p>
          <a:p>
            <a:pPr eaLnBrk="0" hangingPunct="0"/>
            <a:r>
              <a:rPr lang="en-US" b="1" dirty="0">
                <a:solidFill>
                  <a:schemeClr val="tx2"/>
                </a:solidFill>
                <a:latin typeface="Garamond" panose="02020404030301010803" pitchFamily="18" charset="0"/>
                <a:hlinkClick r:id="rId2"/>
              </a:rPr>
              <a:t>Dunst@netl.doe.gov</a:t>
            </a:r>
            <a:endParaRPr lang="en-US" b="1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1599" y="2853016"/>
            <a:ext cx="3273425" cy="2441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89803" dir="2700000" algn="ctr" rotWithShape="0">
              <a:srgbClr val="969696"/>
            </a:outerShdw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0914" y="2853016"/>
            <a:ext cx="3290888" cy="24399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89803" dir="2700000" algn="ctr" rotWithShape="0">
              <a:srgbClr val="969696"/>
            </a:outerShdw>
          </a:effectLst>
        </p:spPr>
      </p:pic>
    </p:spTree>
    <p:extLst>
      <p:ext uri="{BB962C8B-B14F-4D97-AF65-F5344CB8AC3E}">
        <p14:creationId xmlns:p14="http://schemas.microsoft.com/office/powerpoint/2010/main" val="130977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Crosscutting Research and Analysis</a:t>
            </a:r>
            <a:endParaRPr lang="en-US" sz="3200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21860" r="17105" b="33901"/>
          <a:stretch/>
        </p:blipFill>
        <p:spPr>
          <a:xfrm>
            <a:off x="2846369" y="1431251"/>
            <a:ext cx="6429440" cy="33079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91" y="4739149"/>
            <a:ext cx="3768002" cy="1478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922" b="4607"/>
          <a:stretch/>
        </p:blipFill>
        <p:spPr>
          <a:xfrm>
            <a:off x="7328329" y="4739149"/>
            <a:ext cx="3525828" cy="1478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0545" y="817518"/>
            <a:ext cx="761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Targets Support Across Multiple Program Areas</a:t>
            </a:r>
            <a:endParaRPr lang="en-US" sz="2800" b="1" i="1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19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Crosscutting Research and Analysis</a:t>
            </a:r>
            <a:endParaRPr lang="en-US" sz="3200" dirty="0"/>
          </a:p>
        </p:txBody>
      </p:sp>
      <p:pic>
        <p:nvPicPr>
          <p:cNvPr id="5" name="Picture 11" descr="brid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7562" b="11661"/>
          <a:stretch>
            <a:fillRect/>
          </a:stretch>
        </p:blipFill>
        <p:spPr bwMode="auto">
          <a:xfrm>
            <a:off x="2479589" y="799019"/>
            <a:ext cx="6695774" cy="1548766"/>
          </a:xfrm>
          <a:prstGeom prst="rect">
            <a:avLst/>
          </a:prstGeom>
          <a:noFill/>
        </p:spPr>
      </p:pic>
      <p:sp>
        <p:nvSpPr>
          <p:cNvPr id="7" name="Rectangle 20"/>
          <p:cNvSpPr txBox="1">
            <a:spLocks noChangeArrowheads="1"/>
          </p:cNvSpPr>
          <p:nvPr/>
        </p:nvSpPr>
        <p:spPr>
          <a:xfrm>
            <a:off x="2153401" y="2027496"/>
            <a:ext cx="7880285" cy="784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457200" indent="-457200">
              <a:spcBef>
                <a:spcPct val="0"/>
              </a:spcBef>
            </a:pPr>
            <a:r>
              <a:rPr lang="en-US" sz="2000" b="1" dirty="0">
                <a:latin typeface="+mj-lt"/>
                <a:cs typeface="Arial" pitchFamily="34" charset="0"/>
              </a:rPr>
              <a:t>Bridging the gap between fundamental research and applied development </a:t>
            </a:r>
          </a:p>
          <a:p>
            <a:pPr marL="457200" indent="-457200">
              <a:spcBef>
                <a:spcPct val="0"/>
              </a:spcBef>
            </a:pPr>
            <a:r>
              <a:rPr lang="en-US" sz="2000" b="1" dirty="0">
                <a:latin typeface="+mj-lt"/>
                <a:cs typeface="Arial" pitchFamily="34" charset="0"/>
              </a:rPr>
              <a:t>to support advancement and utilization of domestic energy resources.</a:t>
            </a:r>
          </a:p>
        </p:txBody>
      </p:sp>
      <p:sp>
        <p:nvSpPr>
          <p:cNvPr id="8" name="Rectangle 20"/>
          <p:cNvSpPr txBox="1">
            <a:spLocks noChangeArrowheads="1"/>
          </p:cNvSpPr>
          <p:nvPr/>
        </p:nvSpPr>
        <p:spPr>
          <a:xfrm>
            <a:off x="1052945" y="3294966"/>
            <a:ext cx="4457700" cy="28936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ct val="0"/>
              </a:spcBef>
              <a:buBlip>
                <a:blip r:embed="rId3"/>
              </a:buBlip>
            </a:pPr>
            <a:r>
              <a:rPr lang="en-US" sz="1700" dirty="0">
                <a:latin typeface="+mj-lt"/>
                <a:cs typeface="Arial" pitchFamily="34" charset="0"/>
              </a:rPr>
              <a:t>Crosscutting science, tools, and technology development program is supported  by Industry</a:t>
            </a:r>
          </a:p>
          <a:p>
            <a:pPr marL="228600" indent="-228600">
              <a:spcBef>
                <a:spcPct val="0"/>
              </a:spcBef>
              <a:buBlip>
                <a:blip r:embed="rId3"/>
              </a:buBlip>
            </a:pPr>
            <a:r>
              <a:rPr lang="en-US" sz="1700" dirty="0">
                <a:latin typeface="+mj-lt"/>
                <a:cs typeface="Arial" pitchFamily="34" charset="0"/>
              </a:rPr>
              <a:t>Has a 15-25 year horizon for technology that supports breakthrough concepts, addresses gaps, develops products with commercial application – </a:t>
            </a:r>
            <a:r>
              <a:rPr lang="en-US" sz="1700" b="1" i="1" dirty="0">
                <a:latin typeface="+mj-lt"/>
                <a:cs typeface="Arial" pitchFamily="34" charset="0"/>
              </a:rPr>
              <a:t>near-term</a:t>
            </a:r>
            <a:r>
              <a:rPr lang="en-US" sz="1700" dirty="0">
                <a:latin typeface="+mj-lt"/>
                <a:cs typeface="Arial" pitchFamily="34" charset="0"/>
              </a:rPr>
              <a:t> and </a:t>
            </a:r>
            <a:r>
              <a:rPr lang="en-US" sz="1700" b="1" i="1" dirty="0">
                <a:latin typeface="+mj-lt"/>
                <a:cs typeface="Arial" pitchFamily="34" charset="0"/>
              </a:rPr>
              <a:t>long-term</a:t>
            </a:r>
          </a:p>
          <a:p>
            <a:pPr marL="228600" indent="-228600">
              <a:spcBef>
                <a:spcPct val="0"/>
              </a:spcBef>
              <a:buBlip>
                <a:blip r:embed="rId3"/>
              </a:buBlip>
            </a:pPr>
            <a:r>
              <a:rPr lang="en-US" sz="1700" dirty="0">
                <a:latin typeface="+mj-lt"/>
                <a:cs typeface="Arial" pitchFamily="34" charset="0"/>
              </a:rPr>
              <a:t>Innovation through fundamental and applied developments that benefit Fossil-based Energy Systems (largely coal focused)</a:t>
            </a: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6499942" y="2925487"/>
            <a:ext cx="4445288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000" b="1" i="1" dirty="0">
                <a:solidFill>
                  <a:srgbClr val="C00000"/>
                </a:solidFill>
                <a:cs typeface="Arial" charset="0"/>
              </a:rPr>
              <a:t>Crosscutting Research Focuses on Enabling Technologies that apply across multiple platforms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24256" y="3905593"/>
            <a:ext cx="4018939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1700" b="1" dirty="0">
                <a:cs typeface="Arial" charset="0"/>
              </a:rPr>
              <a:t>High Performance Materials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1700" b="1" dirty="0">
                <a:cs typeface="Arial" charset="0"/>
              </a:rPr>
              <a:t>Sensors and Controls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1700" b="1" dirty="0">
                <a:cs typeface="Arial" charset="0"/>
              </a:rPr>
              <a:t>Simulation-Based Engineering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1700" b="1" dirty="0">
                <a:cs typeface="Arial" charset="0"/>
              </a:rPr>
              <a:t>Water Management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1700" b="1" dirty="0">
                <a:cs typeface="Arial" charset="0"/>
              </a:rPr>
              <a:t>Innovative Energy Concepts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q"/>
            </a:pPr>
            <a:r>
              <a:rPr lang="en-US" sz="1700" b="1" dirty="0">
                <a:cs typeface="Arial" charset="0"/>
              </a:rPr>
              <a:t>University Training and Research (UTR) </a:t>
            </a:r>
          </a:p>
        </p:txBody>
      </p:sp>
    </p:spTree>
    <p:extLst>
      <p:ext uri="{BB962C8B-B14F-4D97-AF65-F5344CB8AC3E}">
        <p14:creationId xmlns:p14="http://schemas.microsoft.com/office/powerpoint/2010/main" val="18226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Crosscutting Technology Research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979" y="826549"/>
            <a:ext cx="7685903" cy="541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0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6727" y="995319"/>
            <a:ext cx="6151418" cy="4984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Improving HEAT RATE by 1%</a:t>
            </a:r>
          </a:p>
          <a:p>
            <a:r>
              <a:rPr lang="en-US" sz="1800" b="0" dirty="0"/>
              <a:t>Refurbishing the U.S. coal-fired fleet with improved technologies and optimal controls has the potential to reduce CO</a:t>
            </a:r>
            <a:r>
              <a:rPr lang="en-US" sz="1800" b="0" baseline="-25000" dirty="0"/>
              <a:t>2</a:t>
            </a:r>
            <a:r>
              <a:rPr lang="en-US" sz="1800" b="0" dirty="0"/>
              <a:t> emissions by over 14.4 million metric tons per year for every 1% heat rate improvement</a:t>
            </a:r>
          </a:p>
          <a:p>
            <a:r>
              <a:rPr lang="en-US" sz="1800" b="0" dirty="0"/>
              <a:t>Results in low cost per ton of CO2 avoided — $2-$10/</a:t>
            </a:r>
            <a:r>
              <a:rPr lang="en-US" sz="1800" b="0" dirty="0" err="1"/>
              <a:t>mt</a:t>
            </a:r>
            <a:r>
              <a:rPr lang="en-US" sz="1800" b="0" dirty="0"/>
              <a:t> CO</a:t>
            </a:r>
            <a:r>
              <a:rPr lang="en-US" sz="1800" b="0" baseline="-25000" dirty="0"/>
              <a:t>2</a:t>
            </a:r>
          </a:p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sz="2400" dirty="0" smtClean="0"/>
              <a:t>Increasing </a:t>
            </a:r>
            <a:r>
              <a:rPr lang="en-US" sz="2400" dirty="0"/>
              <a:t>AVAILABILITY by 1 %</a:t>
            </a:r>
          </a:p>
          <a:p>
            <a:r>
              <a:rPr lang="en-US" sz="1800" b="0" dirty="0"/>
              <a:t>For example, sensors and controls technology has potential to reduce forced outages by 10% and making it economical for the coal fleet to refurbish at capital cost under $1 million</a:t>
            </a:r>
          </a:p>
          <a:p>
            <a:r>
              <a:rPr lang="en-US" sz="1800" b="0" dirty="0"/>
              <a:t>500 MW coal-fired units could produce an additional 44 million kWh/</a:t>
            </a:r>
            <a:r>
              <a:rPr lang="en-US" sz="1800" b="0" dirty="0" err="1"/>
              <a:t>yr</a:t>
            </a:r>
            <a:r>
              <a:rPr lang="en-US" sz="1800" b="0" dirty="0"/>
              <a:t> in added generation for each 1% improvement in availability, resulting in ≈$2.6 million/</a:t>
            </a:r>
            <a:r>
              <a:rPr lang="en-US" sz="1800" b="0" dirty="0" err="1"/>
              <a:t>yr</a:t>
            </a:r>
            <a:r>
              <a:rPr lang="en-US" sz="1800" b="0" dirty="0"/>
              <a:t> in sales (@ 6 cents/kWh)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77" y="995319"/>
            <a:ext cx="4054967" cy="4915953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Crosscutting Research and Analysis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467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Crosscutting </a:t>
            </a:r>
            <a:r>
              <a:rPr lang="en-US" sz="3200" dirty="0" smtClean="0"/>
              <a:t>Research and </a:t>
            </a:r>
            <a:r>
              <a:rPr lang="en-US" sz="3200" dirty="0"/>
              <a:t>Analysis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47244" y="727006"/>
            <a:ext cx="9045145" cy="50124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High Performance Materials Program</a:t>
            </a:r>
            <a:br>
              <a:rPr lang="en-US" sz="2800" dirty="0"/>
            </a:br>
            <a:endParaRPr lang="en-US" sz="2800" dirty="0"/>
          </a:p>
        </p:txBody>
      </p:sp>
      <p:cxnSp>
        <p:nvCxnSpPr>
          <p:cNvPr id="9" name="Elbow Connector 8"/>
          <p:cNvCxnSpPr/>
          <p:nvPr/>
        </p:nvCxnSpPr>
        <p:spPr>
          <a:xfrm rot="16200000" flipH="1">
            <a:off x="7688283" y="250456"/>
            <a:ext cx="226684" cy="3501173"/>
          </a:xfrm>
          <a:prstGeom prst="bentConnector3">
            <a:avLst/>
          </a:prstGeom>
          <a:noFill/>
          <a:ln w="34925" cap="flat" cmpd="sng" algn="ctr">
            <a:solidFill>
              <a:srgbClr val="98C93D"/>
            </a:solidFill>
            <a:prstDash val="solid"/>
          </a:ln>
          <a:effectLst/>
        </p:spPr>
      </p:cxnSp>
      <p:cxnSp>
        <p:nvCxnSpPr>
          <p:cNvPr id="10" name="Elbow Connector 9"/>
          <p:cNvCxnSpPr/>
          <p:nvPr/>
        </p:nvCxnSpPr>
        <p:spPr>
          <a:xfrm rot="5400000">
            <a:off x="4181379" y="236306"/>
            <a:ext cx="226684" cy="3512634"/>
          </a:xfrm>
          <a:prstGeom prst="bentConnector3">
            <a:avLst/>
          </a:prstGeom>
          <a:ln w="349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5400000">
            <a:off x="5350347" y="1413661"/>
            <a:ext cx="226684" cy="1174698"/>
          </a:xfrm>
          <a:prstGeom prst="bentConnector3">
            <a:avLst/>
          </a:prstGeom>
          <a:ln w="349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6200000" flipH="1">
            <a:off x="6538092" y="1419392"/>
            <a:ext cx="226684" cy="1163238"/>
          </a:xfrm>
          <a:prstGeom prst="bentConnector3">
            <a:avLst/>
          </a:prstGeom>
          <a:ln w="34925">
            <a:solidFill>
              <a:srgbClr val="98C9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1701909" y="2114352"/>
            <a:ext cx="8698259" cy="1005840"/>
            <a:chOff x="217141" y="2206460"/>
            <a:chExt cx="8698259" cy="1005840"/>
          </a:xfrm>
        </p:grpSpPr>
        <p:grpSp>
          <p:nvGrpSpPr>
            <p:cNvPr id="15" name="Group 14"/>
            <p:cNvGrpSpPr/>
            <p:nvPr/>
          </p:nvGrpSpPr>
          <p:grpSpPr>
            <a:xfrm>
              <a:off x="2555077" y="2206460"/>
              <a:ext cx="1684452" cy="1005840"/>
              <a:chOff x="3781328" y="1158072"/>
              <a:chExt cx="1732984" cy="1724265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3781328" y="1158072"/>
                <a:ext cx="1732984" cy="1724265"/>
              </a:xfrm>
              <a:prstGeom prst="ellipse">
                <a:avLst/>
              </a:prstGeom>
              <a:solidFill>
                <a:srgbClr val="98C93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" name="Oval 4"/>
              <p:cNvSpPr/>
              <p:nvPr/>
            </p:nvSpPr>
            <p:spPr>
              <a:xfrm>
                <a:off x="3901109" y="1410585"/>
                <a:ext cx="1508843" cy="12192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b="1" dirty="0">
                    <a:latin typeface="Century Gothic" panose="020B0502020202020204" pitchFamily="34" charset="0"/>
                  </a:rPr>
                  <a:t>Functional Materials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17141" y="2206460"/>
              <a:ext cx="1684452" cy="1005840"/>
              <a:chOff x="2204621" y="-198124"/>
              <a:chExt cx="1612334" cy="1637944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2204621" y="-198124"/>
                <a:ext cx="1612334" cy="1637944"/>
              </a:xfrm>
              <a:prstGeom prst="ellipse">
                <a:avLst/>
              </a:prstGeom>
              <a:solidFill>
                <a:srgbClr val="98C93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Oval 4"/>
              <p:cNvSpPr/>
              <p:nvPr/>
            </p:nvSpPr>
            <p:spPr>
              <a:xfrm>
                <a:off x="2316062" y="-16650"/>
                <a:ext cx="1403798" cy="11582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b="1" dirty="0">
                    <a:latin typeface="Century Gothic" panose="020B0502020202020204" pitchFamily="34" charset="0"/>
                  </a:rPr>
                  <a:t>Structural</a:t>
                </a:r>
                <a:endParaRPr lang="en-US" sz="1400" dirty="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7230948" y="2206460"/>
              <a:ext cx="1684452" cy="1005840"/>
              <a:chOff x="2077827" y="2575321"/>
              <a:chExt cx="1865912" cy="1685122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077827" y="2575321"/>
                <a:ext cx="1865912" cy="1685122"/>
              </a:xfrm>
              <a:prstGeom prst="ellipse">
                <a:avLst/>
              </a:prstGeom>
              <a:solidFill>
                <a:srgbClr val="98C93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Oval 4"/>
              <p:cNvSpPr/>
              <p:nvPr/>
            </p:nvSpPr>
            <p:spPr>
              <a:xfrm>
                <a:off x="2091599" y="2836238"/>
                <a:ext cx="1846125" cy="11915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b="1" dirty="0">
                    <a:latin typeface="Century Gothic" panose="020B0502020202020204" pitchFamily="34" charset="0"/>
                  </a:rPr>
                  <a:t>Computational Materials Design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893013" y="2206460"/>
              <a:ext cx="1684452" cy="1005840"/>
              <a:chOff x="483070" y="1218722"/>
              <a:chExt cx="1799202" cy="1602966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83070" y="1218722"/>
                <a:ext cx="1799202" cy="1602966"/>
              </a:xfrm>
              <a:prstGeom prst="ellipse">
                <a:avLst/>
              </a:prstGeom>
              <a:solidFill>
                <a:srgbClr val="98C93D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Oval 4"/>
              <p:cNvSpPr/>
              <p:nvPr/>
            </p:nvSpPr>
            <p:spPr>
              <a:xfrm>
                <a:off x="607427" y="1453471"/>
                <a:ext cx="1566496" cy="113346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890" tIns="8890" rIns="8890" bIns="8890" numCol="1" spcCol="1270" anchor="ctr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400" b="1" dirty="0">
                    <a:latin typeface="Century Gothic" panose="020B0502020202020204" pitchFamily="34" charset="0"/>
                  </a:rPr>
                  <a:t>Advanced Manufacturing</a:t>
                </a:r>
                <a:endParaRPr lang="en-US" sz="1400" dirty="0">
                  <a:latin typeface="Century Gothic" panose="020B0502020202020204" pitchFamily="34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048146" y="3236070"/>
            <a:ext cx="2825162" cy="952500"/>
            <a:chOff x="217141" y="3362970"/>
            <a:chExt cx="2825162" cy="9525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217141" y="3362970"/>
              <a:ext cx="2825162" cy="9525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9" name="Straight Arrow Connector 28"/>
            <p:cNvCxnSpPr/>
            <p:nvPr/>
          </p:nvCxnSpPr>
          <p:spPr bwMode="auto">
            <a:xfrm>
              <a:off x="1561789" y="3632705"/>
              <a:ext cx="826797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 bwMode="auto">
            <a:xfrm flipH="1">
              <a:off x="1897675" y="3396687"/>
              <a:ext cx="8612" cy="72491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087911" y="3909371"/>
              <a:ext cx="894935" cy="3385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r>
                <a:rPr lang="en-US" sz="1600" dirty="0"/>
                <a:t>300mm</a:t>
              </a:r>
              <a:r>
                <a:rPr lang="en-US" sz="1600" baseline="30000" dirty="0"/>
                <a:t>3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65237" y="3389155"/>
            <a:ext cx="1905468" cy="646331"/>
          </a:xfrm>
          <a:prstGeom prst="rect">
            <a:avLst/>
          </a:prstGeom>
          <a:ln w="12700">
            <a:solidFill>
              <a:srgbClr val="64872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1" dirty="0">
                <a:latin typeface="Garamond" panose="02020404030301010803" pitchFamily="18" charset="0"/>
              </a:rPr>
              <a:t>Haynes 282 </a:t>
            </a:r>
            <a:r>
              <a:rPr lang="en-US" sz="1200" dirty="0">
                <a:latin typeface="Garamond" panose="02020404030301010803" pitchFamily="18" charset="0"/>
              </a:rPr>
              <a:t>and </a:t>
            </a:r>
            <a:r>
              <a:rPr lang="en-US" sz="1200" b="1" dirty="0">
                <a:latin typeface="Garamond" panose="02020404030301010803" pitchFamily="18" charset="0"/>
              </a:rPr>
              <a:t>Alloy 263 </a:t>
            </a:r>
            <a:r>
              <a:rPr lang="en-US" sz="1200" dirty="0">
                <a:latin typeface="Garamond" panose="02020404030301010803" pitchFamily="18" charset="0"/>
              </a:rPr>
              <a:t>Step Castings 135-450kg sizes (300 to 1,000 lbs)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175048" y="4304448"/>
            <a:ext cx="2571357" cy="1898799"/>
            <a:chOff x="2359269" y="1901027"/>
            <a:chExt cx="4346330" cy="4395887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5462" y="1901027"/>
              <a:ext cx="3657601" cy="2743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2359269" y="4800601"/>
              <a:ext cx="4346330" cy="1496313"/>
            </a:xfrm>
            <a:prstGeom prst="rect">
              <a:avLst/>
            </a:prstGeom>
            <a:noFill/>
            <a:ln w="12700">
              <a:solidFill>
                <a:srgbClr val="64872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Garamond" panose="02020404030301010803" pitchFamily="18" charset="0"/>
                </a:rPr>
                <a:t>Oxygen Carrier Pellets for Chemical Looping Prepared from Extrusions (University of Toledo)</a:t>
              </a:r>
            </a:p>
          </p:txBody>
        </p:sp>
      </p:grp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4" cstate="screen"/>
          <a:srcRect l="12699" r="19574"/>
          <a:stretch>
            <a:fillRect/>
          </a:stretch>
        </p:blipFill>
        <p:spPr bwMode="auto">
          <a:xfrm>
            <a:off x="6762634" y="3274111"/>
            <a:ext cx="1198161" cy="131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56688" y="4671825"/>
            <a:ext cx="1706311" cy="127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6576018" y="5120582"/>
            <a:ext cx="1850246" cy="461665"/>
          </a:xfrm>
          <a:prstGeom prst="rect">
            <a:avLst/>
          </a:prstGeom>
          <a:ln w="12700">
            <a:solidFill>
              <a:srgbClr val="648725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</a:rPr>
              <a:t>Simulated casting weld defect repair</a:t>
            </a:r>
          </a:p>
        </p:txBody>
      </p:sp>
      <p:pic>
        <p:nvPicPr>
          <p:cNvPr id="39" name="Picture 4" descr="IMG_2093 (2).jpg - Windows Photo Viewer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 b="-96"/>
          <a:stretch>
            <a:fillRect/>
          </a:stretch>
        </p:blipFill>
        <p:spPr bwMode="auto">
          <a:xfrm>
            <a:off x="8839284" y="3644068"/>
            <a:ext cx="2435610" cy="172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Oval 40"/>
          <p:cNvSpPr/>
          <p:nvPr/>
        </p:nvSpPr>
        <p:spPr>
          <a:xfrm>
            <a:off x="4953623" y="1163598"/>
            <a:ext cx="2176585" cy="741048"/>
          </a:xfrm>
          <a:prstGeom prst="ellipse">
            <a:avLst/>
          </a:prstGeom>
          <a:solidFill>
            <a:srgbClr val="37383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2" name="Oval 4"/>
          <p:cNvSpPr/>
          <p:nvPr/>
        </p:nvSpPr>
        <p:spPr>
          <a:xfrm>
            <a:off x="5236978" y="1193411"/>
            <a:ext cx="1646898" cy="71123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 defTabSz="622300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latin typeface="Century Gothic" panose="020B0502020202020204" pitchFamily="34" charset="0"/>
              </a:rPr>
              <a:t>Design,</a:t>
            </a:r>
          </a:p>
          <a:p>
            <a:pPr algn="ctr" defTabSz="622300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latin typeface="Century Gothic" panose="020B0502020202020204" pitchFamily="34" charset="0"/>
              </a:rPr>
              <a:t>Fabricate and</a:t>
            </a:r>
          </a:p>
          <a:p>
            <a:pPr algn="ctr" defTabSz="622300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>
                <a:latin typeface="Century Gothic" panose="020B0502020202020204" pitchFamily="34" charset="0"/>
              </a:rPr>
              <a:t>Test</a:t>
            </a:r>
          </a:p>
        </p:txBody>
      </p:sp>
      <p:sp>
        <p:nvSpPr>
          <p:cNvPr id="43" name="Oval 4"/>
          <p:cNvSpPr/>
          <p:nvPr/>
        </p:nvSpPr>
        <p:spPr>
          <a:xfrm>
            <a:off x="9121038" y="5447506"/>
            <a:ext cx="2064581" cy="555914"/>
          </a:xfrm>
          <a:prstGeom prst="rect">
            <a:avLst/>
          </a:prstGeom>
          <a:ln w="12700">
            <a:solidFill>
              <a:srgbClr val="648725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>
                <a:solidFill>
                  <a:srgbClr val="373838"/>
                </a:solidFill>
                <a:latin typeface="Garamond" panose="02020404030301010803" pitchFamily="18" charset="0"/>
              </a:rPr>
              <a:t>World’s First Haynes 282 Triple Melt Ingot</a:t>
            </a:r>
          </a:p>
        </p:txBody>
      </p:sp>
    </p:spTree>
    <p:extLst>
      <p:ext uri="{BB962C8B-B14F-4D97-AF65-F5344CB8AC3E}">
        <p14:creationId xmlns:p14="http://schemas.microsoft.com/office/powerpoint/2010/main" val="129944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Advanced Manufacturing Technologies 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379489" y="954861"/>
            <a:ext cx="3834134" cy="2388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Symbol"/>
              <a:buChar char=""/>
              <a:defRPr/>
            </a:pPr>
            <a:r>
              <a:rPr lang="en-US" sz="20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Next Generation Materials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Advanced Materials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Membranes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Catalysts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Material Genome Initiative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Advanced Sensors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Advanced Coatings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Next Generation </a:t>
            </a:r>
            <a:r>
              <a:rPr lang="en-US" sz="1800" dirty="0" smtClean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Electronics</a:t>
            </a:r>
            <a:endParaRPr lang="en-US" sz="1800" dirty="0">
              <a:solidFill>
                <a:srgbClr val="373838"/>
              </a:solidFill>
              <a:latin typeface="Garamond" panose="02020404030301010803" pitchFamily="18" charset="0"/>
              <a:ea typeface="Times New Roman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4336" y="760626"/>
            <a:ext cx="3151905" cy="2426418"/>
          </a:xfrm>
          <a:prstGeom prst="rect">
            <a:avLst/>
          </a:prstGeom>
        </p:spPr>
      </p:pic>
      <p:pic>
        <p:nvPicPr>
          <p:cNvPr id="10" name="Picture 8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8155" y="3399368"/>
            <a:ext cx="1369688" cy="1283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270" y="3399368"/>
            <a:ext cx="1643052" cy="10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090" y="3309532"/>
            <a:ext cx="1922638" cy="1367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547" y="4785494"/>
            <a:ext cx="1433661" cy="125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72133" y="5403965"/>
            <a:ext cx="8402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73838"/>
                </a:solidFill>
                <a:latin typeface="Garamond" panose="02020404030301010803" pitchFamily="18" charset="0"/>
              </a:rPr>
              <a:t>50% of NETL Projects w/Advanced </a:t>
            </a:r>
            <a:r>
              <a:rPr lang="en-US" sz="2400" b="1" dirty="0" smtClean="0">
                <a:solidFill>
                  <a:srgbClr val="373838"/>
                </a:solidFill>
                <a:latin typeface="Garamond" panose="02020404030301010803" pitchFamily="18" charset="0"/>
              </a:rPr>
              <a:t>Manufacturing </a:t>
            </a:r>
            <a:r>
              <a:rPr lang="en-US" sz="2400" b="1" dirty="0">
                <a:solidFill>
                  <a:srgbClr val="373838"/>
                </a:solidFill>
                <a:latin typeface="Garamond" panose="02020404030301010803" pitchFamily="18" charset="0"/>
              </a:rPr>
              <a:t>Concepts are Crosscutting Projects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379489" y="3463819"/>
            <a:ext cx="5384800" cy="1949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Symbol"/>
              <a:buChar char=""/>
              <a:defRPr/>
            </a:pPr>
            <a:r>
              <a:rPr lang="en-US" sz="2000" dirty="0" smtClean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Next </a:t>
            </a:r>
            <a:r>
              <a:rPr lang="en-US" sz="20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Generation Manufacturing Processes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Additive Manufacturing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 err="1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Nanomanufacturing</a:t>
            </a:r>
            <a:endParaRPr lang="en-US" sz="1800" dirty="0">
              <a:solidFill>
                <a:srgbClr val="373838"/>
              </a:solidFill>
              <a:latin typeface="Garamond" panose="02020404030301010803" pitchFamily="18" charset="0"/>
              <a:ea typeface="Times New Roman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Bio-manufacturing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Modular Process Intensification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Roll-to-Roll </a:t>
            </a:r>
            <a:r>
              <a:rPr lang="en-US" sz="1800" dirty="0" smtClean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Processing</a:t>
            </a:r>
            <a:endParaRPr lang="en-US" sz="1800" dirty="0">
              <a:solidFill>
                <a:srgbClr val="373838"/>
              </a:solidFill>
              <a:latin typeface="Garamond" panose="02020404030301010803" pitchFamily="18" charset="0"/>
              <a:ea typeface="Times New Roman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4321467" y="1157794"/>
            <a:ext cx="3479243" cy="1875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400" b="1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4538" indent="-280988" algn="l" defTabSz="914400" rtl="0" eaLnBrk="1" latinLnBrk="0" hangingPunct="1">
              <a:spcBef>
                <a:spcPts val="6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0613" indent="-22860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84313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625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Symbol"/>
              <a:buChar char=""/>
              <a:defRPr/>
            </a:pPr>
            <a:r>
              <a:rPr lang="en-US" sz="2000" dirty="0" smtClean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Improved </a:t>
            </a:r>
            <a:r>
              <a:rPr lang="en-US" sz="20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Manufacturing Systems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Smart Manufacturing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Automation and Robotics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Simulation and Visualization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373838"/>
                </a:solidFill>
                <a:latin typeface="Garamond" panose="02020404030301010803" pitchFamily="18" charset="0"/>
                <a:ea typeface="Times New Roman"/>
              </a:rPr>
              <a:t>Sustainable Manufacturing</a:t>
            </a:r>
          </a:p>
          <a:p>
            <a:pPr>
              <a:spcBef>
                <a:spcPts val="0"/>
              </a:spcBef>
              <a:defRPr/>
            </a:pPr>
            <a:endParaRPr lang="en-US" sz="1600" dirty="0">
              <a:solidFill>
                <a:srgbClr val="373838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2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Sensors &amp; Controls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352" y="1394381"/>
            <a:ext cx="1688738" cy="1383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530" y="1752649"/>
            <a:ext cx="1286522" cy="20512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25" y="3445669"/>
            <a:ext cx="1816765" cy="25483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159" y="4404152"/>
            <a:ext cx="1928057" cy="15898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0653" y="2186274"/>
            <a:ext cx="713717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latin typeface="Garamond" panose="02020404030301010803" pitchFamily="18" charset="0"/>
              </a:rPr>
              <a:t>Advanced Sensing and Remote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Harsh environment sensing concepts and approaches for low cost dense </a:t>
            </a:r>
            <a:r>
              <a:rPr lang="en-US" sz="1600" dirty="0" smtClean="0">
                <a:latin typeface="Garamond" panose="02020404030301010803" pitchFamily="18" charset="0"/>
              </a:rPr>
              <a:t> distribution </a:t>
            </a:r>
            <a:r>
              <a:rPr lang="en-US" sz="1600" dirty="0">
                <a:latin typeface="Garamond" panose="02020404030301010803" pitchFamily="18" charset="0"/>
              </a:rPr>
              <a:t>of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Exploration of Sensor Networking using Passive and Active Wireless communication, Thermoelectric and vibration energy harvesting approaches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Garamond" panose="02020404030301010803" pitchFamily="18" charset="0"/>
              </a:rPr>
              <a:t>Distributed Intelligence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Computationally driven approaches for novel control architectures and logic, information generation, sensor networking &amp;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Manage complexity inherent to Advanced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Achieve Performance with Competing Objectives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latin typeface="Garamond" panose="02020404030301010803" pitchFamily="18" charset="0"/>
              </a:rPr>
              <a:t>Advanced </a:t>
            </a:r>
            <a:r>
              <a:rPr lang="en-US" sz="2000" b="1" dirty="0" smtClean="0">
                <a:latin typeface="Garamond" panose="02020404030301010803" pitchFamily="18" charset="0"/>
              </a:rPr>
              <a:t>Manufacturing Sensors</a:t>
            </a:r>
            <a:endParaRPr lang="en-US" sz="2000" b="1" dirty="0">
              <a:latin typeface="Garamond" panose="020204040303010108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Pressure, Strain, Temperature, Impedance Defect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Basis for integrating sensors into systems,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Integration of sensors into design and fabrication of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AM techniques to lower cost and improve fabrication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9494" y="896932"/>
            <a:ext cx="7218334" cy="120032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rgbClr val="64872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Century Gothic" panose="020B0502020202020204" pitchFamily="34" charset="0"/>
              </a:rPr>
              <a:t>Transformational Development for Online Monitoring and Process Control</a:t>
            </a:r>
          </a:p>
          <a:p>
            <a:pPr algn="ctr"/>
            <a:r>
              <a:rPr lang="en-US" sz="2000" i="1" dirty="0" smtClean="0">
                <a:latin typeface="Century Gothic" panose="020B0502020202020204" pitchFamily="34" charset="0"/>
              </a:rPr>
              <a:t>Faster Response, Improved Knowledge, Better Control </a:t>
            </a:r>
            <a:endParaRPr lang="en-US" sz="2000" i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8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184" y="799020"/>
            <a:ext cx="8407113" cy="9571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Sensor &amp; Controls R&amp;D Areas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280" y="1689956"/>
            <a:ext cx="8401016" cy="95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183" y="2580892"/>
            <a:ext cx="8401016" cy="957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280" y="3471828"/>
            <a:ext cx="8401016" cy="957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183" y="4362764"/>
            <a:ext cx="8401016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9184" y="5319919"/>
            <a:ext cx="8407113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37383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TL 4X3 Template.potx" id="{5E7333F1-C3BB-44F7-AFA6-51C4489C6A6B}" vid="{36397DC0-688B-4C30-B11E-705C6980EF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NETL 4X3 Template</Template>
  <TotalTime>391</TotalTime>
  <Words>839</Words>
  <Application>Microsoft Office PowerPoint</Application>
  <PresentationFormat>Widescreen</PresentationFormat>
  <Paragraphs>135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Garamond</vt:lpstr>
      <vt:lpstr>Symbol</vt:lpstr>
      <vt:lpstr>Times New Roman</vt:lpstr>
      <vt:lpstr>Wingdings</vt:lpstr>
      <vt:lpstr>Office Theme</vt:lpstr>
      <vt:lpstr>Fossil Energy  Crosscutting Research</vt:lpstr>
      <vt:lpstr>Crosscutting Research and Analysis</vt:lpstr>
      <vt:lpstr>Crosscutting Research and Analysis</vt:lpstr>
      <vt:lpstr>Crosscutting Technology Research</vt:lpstr>
      <vt:lpstr>Crosscutting Research and Analysis</vt:lpstr>
      <vt:lpstr>Crosscutting Research and Analysis</vt:lpstr>
      <vt:lpstr>Advanced Manufacturing Technologies </vt:lpstr>
      <vt:lpstr>Sensors &amp; Controls</vt:lpstr>
      <vt:lpstr>Sensor &amp; Controls R&amp;D Areas</vt:lpstr>
      <vt:lpstr>Simulation-Based Engineering for Technology Development</vt:lpstr>
      <vt:lpstr>Water Management Research Focus Areas</vt:lpstr>
      <vt:lpstr>Innovative Energy Concepts </vt:lpstr>
      <vt:lpstr>Educational Grant Programs Annual Solicitation for Fossil Energy Related Research</vt:lpstr>
      <vt:lpstr>Useful Links </vt:lpstr>
      <vt:lpstr>Contact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Fossil Energy  Crosscutting Research</dc:title>
  <dc:creator>Dunst, Richard J.</dc:creator>
  <cp:lastModifiedBy>Reidpath, Maria M. </cp:lastModifiedBy>
  <cp:revision>28</cp:revision>
  <dcterms:created xsi:type="dcterms:W3CDTF">2016-10-14T14:28:11Z</dcterms:created>
  <dcterms:modified xsi:type="dcterms:W3CDTF">2016-11-07T18:40:48Z</dcterms:modified>
</cp:coreProperties>
</file>